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9"/>
  </p:normalViewPr>
  <p:slideViewPr>
    <p:cSldViewPr snapToGrid="0" snapToObjects="1">
      <p:cViewPr varScale="1">
        <p:scale>
          <a:sx n="104" d="100"/>
          <a:sy n="104" d="100"/>
        </p:scale>
        <p:origin x="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913873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50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984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﻿Capstone project – final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731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394539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820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37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344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395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088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9331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49978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991CF-BA08-284F-A0C3-500BD76C6B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/>
              <a:t>﻿Capstone project – final</a:t>
            </a:r>
            <a:br>
              <a:rPr lang="en-US" sz="4800"/>
            </a:br>
            <a:r>
              <a:rPr lang="en-US" sz="4800"/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582BE5-8797-8948-921C-AC98BD7FCC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le hoang viet anh</a:t>
            </a:r>
          </a:p>
        </p:txBody>
      </p:sp>
    </p:spTree>
    <p:extLst>
      <p:ext uri="{BB962C8B-B14F-4D97-AF65-F5344CB8AC3E}">
        <p14:creationId xmlns:p14="http://schemas.microsoft.com/office/powerpoint/2010/main" val="3770318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1485900"/>
          </a:xfrm>
        </p:spPr>
        <p:txBody>
          <a:bodyPr/>
          <a:lstStyle/>
          <a:p>
            <a:r>
              <a:rPr lang="en-US"/>
              <a:t>﻿Offices in Bogotá Localities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139127D-283B-2640-9D0E-1428204F6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0D0987-DAAE-AE49-A893-328CCDE91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384" y="1297458"/>
            <a:ext cx="7098616" cy="478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248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1485900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139127D-283B-2640-9D0E-1428204F6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406" y="1317171"/>
            <a:ext cx="6523080" cy="4940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﻿• </a:t>
            </a:r>
            <a:r>
              <a:rPr lang="en-US" sz="2800"/>
              <a:t>The Locality with the bestscore is “La Candelaria”</a:t>
            </a:r>
            <a:r>
              <a:rPr lang="ja-JP" altLang="en-US" sz="2800"/>
              <a:t> </a:t>
            </a:r>
            <a:r>
              <a:rPr lang="en-US" sz="2800"/>
              <a:t>with 130.5, being the</a:t>
            </a:r>
            <a:r>
              <a:rPr lang="ja-JP" altLang="en-US" sz="2800"/>
              <a:t> </a:t>
            </a:r>
            <a:r>
              <a:rPr lang="en-US" sz="2800"/>
              <a:t>best option.</a:t>
            </a:r>
          </a:p>
          <a:p>
            <a:pPr marL="0" indent="0">
              <a:buNone/>
            </a:pPr>
            <a:r>
              <a:rPr lang="en-US" sz="2800"/>
              <a:t>• Follows closely “Chapinero” with 116.</a:t>
            </a:r>
          </a:p>
          <a:p>
            <a:pPr marL="0" indent="0">
              <a:buNone/>
            </a:pPr>
            <a:r>
              <a:rPr lang="en-US" sz="2800"/>
              <a:t>• These options maximizes</a:t>
            </a:r>
            <a:r>
              <a:rPr lang="ja-JP" altLang="en-US" sz="2800"/>
              <a:t> </a:t>
            </a:r>
            <a:r>
              <a:rPr lang="en-US" sz="2800"/>
              <a:t>the number of potential</a:t>
            </a:r>
            <a:r>
              <a:rPr lang="ja-JP" altLang="en-US" sz="2800"/>
              <a:t> </a:t>
            </a:r>
            <a:r>
              <a:rPr lang="en-US" sz="2800"/>
              <a:t>customers from offices</a:t>
            </a:r>
            <a:r>
              <a:rPr lang="ja-JP" altLang="en-US" sz="2800"/>
              <a:t> </a:t>
            </a:r>
            <a:r>
              <a:rPr lang="en-US" sz="2800"/>
              <a:t>and universities and at</a:t>
            </a:r>
            <a:r>
              <a:rPr lang="ja-JP" altLang="en-US" sz="2800"/>
              <a:t> </a:t>
            </a:r>
            <a:r>
              <a:rPr lang="en-US" sz="2800"/>
              <a:t> the same time have not too large competence.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D5382F-8B9F-F14F-A444-531D2DD50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317171"/>
            <a:ext cx="4155807" cy="422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970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1485900"/>
          </a:xfrm>
        </p:spPr>
        <p:txBody>
          <a:bodyPr/>
          <a:lstStyle/>
          <a:p>
            <a:r>
              <a:rPr lang="en-US"/>
              <a:t>﻿Best Place for the Burger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5B4852-7F78-214E-9B1A-E912EE12D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337" y="1343554"/>
            <a:ext cx="9601200" cy="4976590"/>
          </a:xfrm>
        </p:spPr>
      </p:pic>
    </p:spTree>
    <p:extLst>
      <p:ext uri="{BB962C8B-B14F-4D97-AF65-F5344CB8AC3E}">
        <p14:creationId xmlns:p14="http://schemas.microsoft.com/office/powerpoint/2010/main" val="946743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572E0-E7EA-0942-9564-7E4594261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4D599-8917-4146-A268-08F6808D6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﻿The following analysis can be improved with following extensions:</a:t>
            </a:r>
          </a:p>
          <a:p>
            <a:endParaRPr lang="en-US"/>
          </a:p>
          <a:p>
            <a:r>
              <a:rPr lang="en-US"/>
              <a:t>• Consider more categories. For example like "Night life” which is also a good source for customers. But also like "Restaurants", which even if not burger joints may by some concurrence if too many. </a:t>
            </a:r>
          </a:p>
          <a:p>
            <a:r>
              <a:rPr lang="en-US"/>
              <a:t>• In the Locality itself, it can also be computed the distance between all the venues in order to find a place with the</a:t>
            </a:r>
          </a:p>
          <a:p>
            <a:pPr marL="0" indent="0">
              <a:buNone/>
            </a:pPr>
            <a:r>
              <a:rPr lang="en-US"/>
              <a:t>most number of potential customers.</a:t>
            </a:r>
          </a:p>
          <a:p>
            <a:r>
              <a:rPr lang="en-US"/>
              <a:t>• Using smaller geographical areas like Neighborhoodscould improve the accuracy for the scores.</a:t>
            </a:r>
          </a:p>
        </p:txBody>
      </p:sp>
    </p:spTree>
    <p:extLst>
      <p:ext uri="{BB962C8B-B14F-4D97-AF65-F5344CB8AC3E}">
        <p14:creationId xmlns:p14="http://schemas.microsoft.com/office/powerpoint/2010/main" val="823844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﻿Introduction and 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AC64C-C72B-6C43-9AB2-6750250EC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4275"/>
            <a:ext cx="9601200" cy="4253125"/>
          </a:xfrm>
        </p:spPr>
        <p:txBody>
          <a:bodyPr>
            <a:normAutofit/>
          </a:bodyPr>
          <a:lstStyle/>
          <a:p>
            <a:r>
              <a:rPr lang="en-US" sz="2400"/>
              <a:t>﻿A customer, Jerónimo, wants to open a new burger joint in Bogotá, Colombia.</a:t>
            </a:r>
          </a:p>
          <a:p>
            <a:r>
              <a:rPr lang="en-US" sz="2400"/>
              <a:t>Due to Bogotá’s high diversity and very large size, he asked me for help in order to find the best spot to place the burger joint.</a:t>
            </a:r>
          </a:p>
          <a:p>
            <a:r>
              <a:rPr lang="en-US" sz="2400"/>
              <a:t>Bogotá has 20 different Localities (Districts) and we aim to find the best one.</a:t>
            </a:r>
          </a:p>
          <a:p>
            <a:r>
              <a:rPr lang="en-US" sz="2400"/>
              <a:t>We need to choose a Locality that has good amount of</a:t>
            </a:r>
          </a:p>
          <a:p>
            <a:pPr marL="0" indent="0">
              <a:buNone/>
            </a:pPr>
            <a:r>
              <a:rPr lang="en-US" sz="2400"/>
              <a:t>customers and low amount of competition.</a:t>
            </a:r>
          </a:p>
        </p:txBody>
      </p:sp>
    </p:spTree>
    <p:extLst>
      <p:ext uri="{BB962C8B-B14F-4D97-AF65-F5344CB8AC3E}">
        <p14:creationId xmlns:p14="http://schemas.microsoft.com/office/powerpoint/2010/main" val="294159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Data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AC64C-C72B-6C43-9AB2-6750250EC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4275"/>
            <a:ext cx="9601200" cy="4253125"/>
          </a:xfrm>
        </p:spPr>
        <p:txBody>
          <a:bodyPr>
            <a:normAutofit fontScale="92500" lnSpcReduction="20000"/>
          </a:bodyPr>
          <a:lstStyle/>
          <a:p>
            <a:r>
              <a:rPr lang="en-US" sz="2400"/>
              <a:t>﻿To help Jeronimo in his search we will need to access following data:</a:t>
            </a:r>
          </a:p>
          <a:p>
            <a:r>
              <a:rPr lang="en-US" sz="2400"/>
              <a:t>The Localities of Bogotá, Colombia from Wikipedia: https://es.wikipedia.org/wiki/Anexo:Localidades_de_Bogot%C3%A1</a:t>
            </a:r>
          </a:p>
          <a:p>
            <a:r>
              <a:rPr lang="en-US" sz="2400"/>
              <a:t>The coordinates (latitude, longitude) ot these Localities of Bogotá from Open Street Map APIs</a:t>
            </a:r>
          </a:p>
          <a:p>
            <a:r>
              <a:rPr lang="en-US" sz="2400"/>
              <a:t>From Foursquare we will need following venues data:</a:t>
            </a:r>
          </a:p>
          <a:p>
            <a:pPr lvl="1"/>
            <a:r>
              <a:rPr lang="en-US" sz="2400"/>
              <a:t>the burger joint venues of the Localities</a:t>
            </a:r>
          </a:p>
          <a:p>
            <a:pPr lvl="1"/>
            <a:r>
              <a:rPr lang="en-US" sz="2400"/>
              <a:t> the offices venues of the Localities</a:t>
            </a:r>
          </a:p>
          <a:p>
            <a:pPr lvl="1"/>
            <a:r>
              <a:rPr lang="en-US" sz="2400"/>
              <a:t> the high schools venues of the Localities</a:t>
            </a:r>
          </a:p>
          <a:p>
            <a:pPr lvl="1"/>
            <a:r>
              <a:rPr lang="en-US" sz="2400"/>
              <a:t> the universities venues of the Localities</a:t>
            </a:r>
          </a:p>
          <a:p>
            <a:r>
              <a:rPr lang="en-US" sz="2400"/>
              <a:t>We will then leverage the data in order to determine which locality isthe most appropriate in order to locate the burger joint</a:t>
            </a:r>
          </a:p>
        </p:txBody>
      </p:sp>
    </p:spTree>
    <p:extLst>
      <p:ext uri="{BB962C8B-B14F-4D97-AF65-F5344CB8AC3E}">
        <p14:creationId xmlns:p14="http://schemas.microsoft.com/office/powerpoint/2010/main" val="1887317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AC64C-C72B-6C43-9AB2-6750250EC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4275"/>
            <a:ext cx="9601200" cy="4253125"/>
          </a:xfrm>
        </p:spPr>
        <p:txBody>
          <a:bodyPr>
            <a:normAutofit fontScale="85000" lnSpcReduction="20000"/>
          </a:bodyPr>
          <a:lstStyle/>
          <a:p>
            <a:r>
              <a:rPr lang="en-US" sz="2400"/>
              <a:t>﻿For each locality, all office, school, university and burger joints venues datahave been collected from Foursquare.</a:t>
            </a:r>
          </a:p>
          <a:p>
            <a:r>
              <a:rPr lang="en-US" sz="2400"/>
              <a:t>Then for each locality, the sums of the office, school, university and burger joints were computed.</a:t>
            </a:r>
          </a:p>
          <a:p>
            <a:r>
              <a:rPr lang="en-US" sz="2400"/>
              <a:t>For each of this 4 categories, a weight (or penalty) has been defined according to what Jeronimo considers the most important.</a:t>
            </a:r>
          </a:p>
          <a:p>
            <a:pPr marL="0" indent="0">
              <a:buNone/>
            </a:pPr>
            <a:r>
              <a:rPr lang="en-US" sz="2400"/>
              <a:t>• Burger Joints have been weighted with -1, since Paolo wants to avoid concurrence.</a:t>
            </a:r>
          </a:p>
          <a:p>
            <a:r>
              <a:rPr lang="en-US" sz="2400"/>
              <a:t>• Schools have been weighted with 1, since student are good customers.</a:t>
            </a:r>
          </a:p>
          <a:p>
            <a:pPr marL="0" indent="0">
              <a:buNone/>
            </a:pPr>
            <a:r>
              <a:rPr lang="en-US" sz="2400"/>
              <a:t>• Universities have been weighted with 1.5, since students are good customers.</a:t>
            </a:r>
          </a:p>
          <a:p>
            <a:pPr marL="0" indent="0">
              <a:buNone/>
            </a:pPr>
            <a:r>
              <a:rPr lang="en-US" sz="2400"/>
              <a:t> Offices have been weighted with 2, since employees are even better customers.</a:t>
            </a:r>
          </a:p>
          <a:p>
            <a:pPr marL="0" indent="0">
              <a:buNone/>
            </a:pPr>
            <a:r>
              <a:rPr lang="en-US" sz="2400"/>
              <a:t>• Note that the weights can be modified according to the importance of each category.</a:t>
            </a:r>
          </a:p>
          <a:p>
            <a:pPr marL="0" indent="0">
              <a:buNone/>
            </a:pPr>
            <a:r>
              <a:rPr lang="en-US" sz="2400"/>
              <a:t>• Lastly, a score was computed for each locality as the weighted sum of the number of venues in each of the 4 categories (school, university, office,burger joints)</a:t>
            </a:r>
          </a:p>
        </p:txBody>
      </p:sp>
    </p:spTree>
    <p:extLst>
      <p:ext uri="{BB962C8B-B14F-4D97-AF65-F5344CB8AC3E}">
        <p14:creationId xmlns:p14="http://schemas.microsoft.com/office/powerpoint/2010/main" val="2522056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﻿Localities of Bogotá, Colombia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D66418-2659-1B47-9B3E-9789774AF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8503" y="1499801"/>
            <a:ext cx="6388100" cy="49657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C04764-A58E-5648-B3C9-78927C13B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5CF60F-3DDF-F349-A179-6F2C42D73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855" y="1949744"/>
            <a:ext cx="4338033" cy="340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0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﻿Localities of Bogotá, Colombia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835673-C350-3B48-A908-E1B711D7FF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0" y="2621155"/>
            <a:ext cx="9601200" cy="1994095"/>
          </a:xfrm>
        </p:spPr>
      </p:pic>
    </p:spTree>
    <p:extLst>
      <p:ext uri="{BB962C8B-B14F-4D97-AF65-F5344CB8AC3E}">
        <p14:creationId xmlns:p14="http://schemas.microsoft.com/office/powerpoint/2010/main" val="4276482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﻿Burger innBogotá, Colombia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ECA51F8-1628-844F-9406-29B7F61306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4857" y="1592501"/>
            <a:ext cx="6500188" cy="4274899"/>
          </a:xfrm>
        </p:spPr>
      </p:pic>
    </p:spTree>
    <p:extLst>
      <p:ext uri="{BB962C8B-B14F-4D97-AF65-F5344CB8AC3E}">
        <p14:creationId xmlns:p14="http://schemas.microsoft.com/office/powerpoint/2010/main" val="1382154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﻿High Schools in Bogotá Localities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A62C3A5-5BBF-7847-A382-2C58A46778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4457" y="1475079"/>
            <a:ext cx="5348106" cy="4392321"/>
          </a:xfrm>
        </p:spPr>
      </p:pic>
    </p:spTree>
    <p:extLst>
      <p:ext uri="{BB962C8B-B14F-4D97-AF65-F5344CB8AC3E}">
        <p14:creationId xmlns:p14="http://schemas.microsoft.com/office/powerpoint/2010/main" val="1320735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1485900"/>
          </a:xfrm>
        </p:spPr>
        <p:txBody>
          <a:bodyPr/>
          <a:lstStyle/>
          <a:p>
            <a:r>
              <a:rPr lang="en-US"/>
              <a:t>﻿Universities IN Bogotá Localities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A62C3A5-5BBF-7847-A382-2C58A46778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4457" y="1475079"/>
            <a:ext cx="5348106" cy="4392321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728EC23-73B2-C44E-9B59-98B772D3D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657" y="1343554"/>
            <a:ext cx="7592786" cy="489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6193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{97EDCB2A-A1D6-5E47-AF85-AC4B96DFED58}tf10001072</Template>
  <TotalTime>1143</TotalTime>
  <Words>6</Words>
  <Application>Microsoft Macintosh PowerPoint</Application>
  <PresentationFormat>Widescreen</PresentationFormat>
  <Paragraphs>45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Franklin Gothic Book</vt:lpstr>
      <vt:lpstr>Crop</vt:lpstr>
      <vt:lpstr>Capstone project – final presentation</vt:lpstr>
      <vt:lpstr>Introduction and Business Problem</vt:lpstr>
      <vt:lpstr>Data </vt:lpstr>
      <vt:lpstr>Methodology</vt:lpstr>
      <vt:lpstr>Localities of Bogotá, Colombia</vt:lpstr>
      <vt:lpstr>Localities of Bogotá, Colombia</vt:lpstr>
      <vt:lpstr>Burger innBogotá, Colombia</vt:lpstr>
      <vt:lpstr>High Schools in Bogotá Localities</vt:lpstr>
      <vt:lpstr>Universities IN Bogotá Localities</vt:lpstr>
      <vt:lpstr>Offices in Bogotá Localities</vt:lpstr>
      <vt:lpstr>Results</vt:lpstr>
      <vt:lpstr>Best Place for the Burger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 Hoang viet anh</dc:creator>
  <cp:lastModifiedBy>Le Hoang viet anh</cp:lastModifiedBy>
  <cp:revision>13</cp:revision>
  <dcterms:created xsi:type="dcterms:W3CDTF">2019-07-19T15:14:46Z</dcterms:created>
  <dcterms:modified xsi:type="dcterms:W3CDTF">2019-07-20T13:52:01Z</dcterms:modified>
</cp:coreProperties>
</file>

<file path=docProps/thumbnail.jpeg>
</file>